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66" r:id="rId3"/>
    <p:sldId id="265" r:id="rId4"/>
    <p:sldId id="258" r:id="rId5"/>
    <p:sldId id="263" r:id="rId6"/>
  </p:sldIdLst>
  <p:sldSz cx="9144000" cy="5143500" type="screen16x9"/>
  <p:notesSz cx="6858000" cy="9144000"/>
  <p:embeddedFontLst>
    <p:embeddedFont>
      <p:font typeface="Oswald" panose="020B0604020202020204" charset="0"/>
      <p:regular r:id="rId8"/>
      <p:bold r:id="rId9"/>
    </p:embeddedFont>
    <p:embeddedFont>
      <p:font typeface="Source Code Pro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33ee0d015_0_5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33ee0d015_0_5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303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33ee0d015_0_5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33ee0d015_0_5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0856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33ee0d015_0_5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33ee0d015_0_5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33ee0d015_0_5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33ee0d015_0_5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66916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dern-writer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264150" y="162475"/>
            <a:ext cx="8520600" cy="119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“Bioplástico Láctico”</a:t>
            </a:r>
            <a:endParaRPr dirty="0"/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3400" y="1440750"/>
            <a:ext cx="3067050" cy="30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E09D0BA-B4FD-44A6-8E29-0EC4E63154A8}"/>
              </a:ext>
            </a:extLst>
          </p:cNvPr>
          <p:cNvSpPr txBox="1"/>
          <p:nvPr/>
        </p:nvSpPr>
        <p:spPr>
          <a:xfrm>
            <a:off x="127590" y="3498112"/>
            <a:ext cx="26368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Carneiro Álvarez, Ángel Manuel</a:t>
            </a: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Castillo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Martíns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Roberto</a:t>
            </a: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 Granado, Nicol Alexandra</a:t>
            </a:r>
          </a:p>
          <a:p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Dalmeida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Canitrot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Adrián</a:t>
            </a: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González Albar,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Mª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Mar</a:t>
            </a: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Trigo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Viéitez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Alicia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7589A75-C8F0-4466-ABDE-433B44326169}"/>
              </a:ext>
            </a:extLst>
          </p:cNvPr>
          <p:cNvSpPr txBox="1"/>
          <p:nvPr/>
        </p:nvSpPr>
        <p:spPr>
          <a:xfrm>
            <a:off x="598167" y="3144963"/>
            <a:ext cx="2255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GRUPO: TC04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B65B5B7-5A81-4EF4-933C-D97AD7CA59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9537" y="3452740"/>
            <a:ext cx="2444252" cy="14645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s-ES" dirty="0"/>
              <a:t>PROBLEMÁTICA</a:t>
            </a:r>
            <a:endParaRPr dirty="0"/>
          </a:p>
        </p:txBody>
      </p:sp>
      <p:sp>
        <p:nvSpPr>
          <p:cNvPr id="75" name="Google Shape;75;p15"/>
          <p:cNvSpPr txBox="1"/>
          <p:nvPr/>
        </p:nvSpPr>
        <p:spPr>
          <a:xfrm>
            <a:off x="544225" y="1273825"/>
            <a:ext cx="8149500" cy="22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plástico es un material sintético que se obtiene mediante la polimerización del carbono (generalmente petróleo). </a:t>
            </a: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Actualmente el plástico es un material que se emplea en todos los ámbitos, desde el industrial hasta en de consumo, y por ello es uno de los mayores factores que contribuyen a la contaminación del medio ambiente, convirtiéndose en una de las mayores problemáticas a nivel mundial.</a:t>
            </a:r>
          </a:p>
          <a:p>
            <a:endParaRPr lang="es-ES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r>
              <a:rPr lang="es-ES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Por otro lado, el </a:t>
            </a:r>
            <a:r>
              <a:rPr lang="es-ES" dirty="0">
                <a:latin typeface="Times New Roman"/>
                <a:ea typeface="Times New Roman"/>
                <a:cs typeface="Times New Roman"/>
                <a:sym typeface="Times New Roman"/>
              </a:rPr>
              <a:t>lactosuero, que es la fracción líquida obtenida durante la coagulación de la leche en el proceso de fabricación del queso y de la caseína, después de la separación del coágulo o fase micelar, se ha estado tirando al mar durante años al no saber cómo emplearlo, siendo uno de los principales contaminantes de las aguas de hace una década.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E0E767D-A139-4593-84F1-7C6A75E3FF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3770" y="3410473"/>
            <a:ext cx="2363263" cy="1573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125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Causas de elección del tema</a:t>
            </a:r>
            <a:endParaRPr dirty="0"/>
          </a:p>
        </p:txBody>
      </p:sp>
      <p:sp>
        <p:nvSpPr>
          <p:cNvPr id="75" name="Google Shape;75;p15"/>
          <p:cNvSpPr txBox="1"/>
          <p:nvPr/>
        </p:nvSpPr>
        <p:spPr>
          <a:xfrm>
            <a:off x="544225" y="1273825"/>
            <a:ext cx="8149500" cy="29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algn="l" rtl="0">
              <a:spcBef>
                <a:spcPts val="0"/>
              </a:spcBef>
              <a:spcAft>
                <a:spcPts val="0"/>
              </a:spcAft>
              <a:buSzPts val="1400"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0D39CAF-18E5-4EFA-97F5-F414F2C1FB81}"/>
              </a:ext>
            </a:extLst>
          </p:cNvPr>
          <p:cNvSpPr txBox="1"/>
          <p:nvPr/>
        </p:nvSpPr>
        <p:spPr>
          <a:xfrm>
            <a:off x="544225" y="1509823"/>
            <a:ext cx="81495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contaminación por medio de los plásticos es una de las mayores problemáticas a nivel mundial, a la que debemos ponerle  solución. Por ello, una medida efectiva para reducir el impacto mediante el control de su uso y de su producción es la elaboración de bioplásticos, polímeros degradables, elaborados a partir de productos orgánicos,  en este caso a partir de suero de leche.</a:t>
            </a:r>
          </a:p>
          <a:p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el fin de conseguir la reducción de la cantidad de plástico que se genera, y por lo tanto que acaba contaminando el medio ambiente, por medio de la sustitución de éstos a través de bioplásticos, paliando al mismo tiempo la problemática que existe alrededor de la eliminación de los residuos procedentes de la industria láctea.</a:t>
            </a:r>
          </a:p>
        </p:txBody>
      </p:sp>
    </p:spTree>
    <p:extLst>
      <p:ext uri="{BB962C8B-B14F-4D97-AF65-F5344CB8AC3E}">
        <p14:creationId xmlns:p14="http://schemas.microsoft.com/office/powerpoint/2010/main" val="666130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Conceptos básicos</a:t>
            </a:r>
            <a:endParaRPr/>
          </a:p>
        </p:txBody>
      </p:sp>
      <p:sp>
        <p:nvSpPr>
          <p:cNvPr id="75" name="Google Shape;75;p15"/>
          <p:cNvSpPr txBox="1"/>
          <p:nvPr/>
        </p:nvSpPr>
        <p:spPr>
          <a:xfrm>
            <a:off x="544225" y="1273824"/>
            <a:ext cx="8149500" cy="349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-"/>
            </a:pPr>
            <a:r>
              <a:rPr lang="es" b="1" dirty="0">
                <a:latin typeface="Times New Roman"/>
                <a:ea typeface="Times New Roman"/>
                <a:cs typeface="Times New Roman"/>
                <a:sym typeface="Times New Roman"/>
              </a:rPr>
              <a:t>Bioplástico</a:t>
            </a:r>
            <a:r>
              <a:rPr lang="es" dirty="0">
                <a:latin typeface="Times New Roman"/>
                <a:ea typeface="Times New Roman"/>
                <a:cs typeface="Times New Roman"/>
                <a:sym typeface="Times New Roman"/>
              </a:rPr>
              <a:t>: tipo de plásticos derivados de productos vegetales, tales como el aceite de soja, el maíz o la fécula de patata, a diferencia de los plásticos convencionales, derivados del petróleo.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-"/>
            </a:pPr>
            <a:r>
              <a:rPr lang="es" b="1" dirty="0">
                <a:latin typeface="Times New Roman"/>
                <a:ea typeface="Times New Roman"/>
                <a:cs typeface="Times New Roman"/>
                <a:sym typeface="Times New Roman"/>
              </a:rPr>
              <a:t>Bacteria</a:t>
            </a:r>
            <a:r>
              <a:rPr lang="es" dirty="0">
                <a:latin typeface="Times New Roman"/>
                <a:ea typeface="Times New Roman"/>
                <a:cs typeface="Times New Roman"/>
                <a:sym typeface="Times New Roman"/>
              </a:rPr>
              <a:t>: Ralstonia eutropha (Cupriavidus necator). Fue elegida porque es la única capaza de sacar un 80-90% de bioplásticos a partir del lactosuero, y es de las más estudiadas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-"/>
            </a:pPr>
            <a:endParaRPr lang="es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-"/>
            </a:pPr>
            <a:r>
              <a:rPr lang="es" b="1" dirty="0">
                <a:latin typeface="Times New Roman"/>
                <a:ea typeface="Times New Roman"/>
                <a:cs typeface="Times New Roman"/>
                <a:sym typeface="Times New Roman"/>
              </a:rPr>
              <a:t>PHB</a:t>
            </a:r>
            <a:r>
              <a:rPr lang="es" dirty="0">
                <a:latin typeface="Times New Roman"/>
                <a:ea typeface="Times New Roman"/>
                <a:cs typeface="Times New Roman"/>
                <a:sym typeface="Times New Roman"/>
              </a:rPr>
              <a:t>: (</a:t>
            </a:r>
            <a:r>
              <a:rPr lang="es-ES" dirty="0" err="1">
                <a:latin typeface="Times New Roman"/>
                <a:ea typeface="Times New Roman"/>
                <a:cs typeface="Times New Roman"/>
                <a:sym typeface="Times New Roman"/>
              </a:rPr>
              <a:t>Polihidroxibutirato</a:t>
            </a:r>
            <a:r>
              <a:rPr lang="es-ES" dirty="0">
                <a:latin typeface="Times New Roman"/>
                <a:ea typeface="Times New Roman"/>
                <a:cs typeface="Times New Roman"/>
                <a:sym typeface="Times New Roman"/>
              </a:rPr>
              <a:t>) polímero biodegradable, </a:t>
            </a:r>
            <a:r>
              <a:rPr lang="es-ES" dirty="0" err="1">
                <a:latin typeface="Times New Roman"/>
                <a:ea typeface="Times New Roman"/>
                <a:cs typeface="Times New Roman"/>
                <a:sym typeface="Times New Roman"/>
              </a:rPr>
              <a:t>compostable</a:t>
            </a:r>
            <a:r>
              <a:rPr lang="es-ES" dirty="0">
                <a:latin typeface="Times New Roman"/>
                <a:ea typeface="Times New Roman"/>
                <a:cs typeface="Times New Roman"/>
                <a:sym typeface="Times New Roman"/>
              </a:rPr>
              <a:t> y </a:t>
            </a:r>
            <a:r>
              <a:rPr lang="es-ES" dirty="0" err="1">
                <a:latin typeface="Times New Roman"/>
                <a:ea typeface="Times New Roman"/>
                <a:cs typeface="Times New Roman"/>
                <a:sym typeface="Times New Roman"/>
              </a:rPr>
              <a:t>preoedente</a:t>
            </a:r>
            <a:r>
              <a:rPr lang="es-ES" dirty="0">
                <a:latin typeface="Times New Roman"/>
                <a:ea typeface="Times New Roman"/>
                <a:cs typeface="Times New Roman"/>
                <a:sym typeface="Times New Roman"/>
              </a:rPr>
              <a:t> de fuentes renovables como el suero de leche. Presenta propiedades similares a las de los polímeros tradicionales procedentes del petróleo como el PP. Resistente a temperaturas entre -30ºC t 120ºC, de modo que los productos que </a:t>
            </a:r>
            <a:r>
              <a:rPr lang="es-ES" dirty="0" err="1">
                <a:latin typeface="Times New Roman"/>
                <a:ea typeface="Times New Roman"/>
                <a:cs typeface="Times New Roman"/>
                <a:sym typeface="Times New Roman"/>
              </a:rPr>
              <a:t>sobnfabricados</a:t>
            </a:r>
            <a:r>
              <a:rPr lang="es-ES" dirty="0">
                <a:latin typeface="Times New Roman"/>
                <a:ea typeface="Times New Roman"/>
                <a:cs typeface="Times New Roman"/>
                <a:sym typeface="Times New Roman"/>
              </a:rPr>
              <a:t> con este material mantienen su forma cuando son </a:t>
            </a:r>
            <a:r>
              <a:rPr lang="es-ES" dirty="0" err="1">
                <a:latin typeface="Times New Roman"/>
                <a:ea typeface="Times New Roman"/>
                <a:cs typeface="Times New Roman"/>
                <a:sym typeface="Times New Roman"/>
              </a:rPr>
              <a:t>somitidas</a:t>
            </a:r>
            <a:r>
              <a:rPr lang="es-ES" dirty="0">
                <a:latin typeface="Times New Roman"/>
                <a:ea typeface="Times New Roman"/>
                <a:cs typeface="Times New Roman"/>
                <a:sym typeface="Times New Roman"/>
              </a:rPr>
              <a:t> a dichas temperaturas.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Proceso de elaboración</a:t>
            </a:r>
            <a:endParaRPr dirty="0"/>
          </a:p>
        </p:txBody>
      </p:sp>
      <p:sp>
        <p:nvSpPr>
          <p:cNvPr id="75" name="Google Shape;75;p15"/>
          <p:cNvSpPr txBox="1"/>
          <p:nvPr/>
        </p:nvSpPr>
        <p:spPr>
          <a:xfrm>
            <a:off x="497250" y="1429101"/>
            <a:ext cx="8149500" cy="29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25450" lvl="0" indent="-285750" algn="l" rtl="0"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r>
              <a:rPr lang="es-ES" b="1" dirty="0">
                <a:latin typeface="Times New Roman"/>
                <a:ea typeface="Times New Roman"/>
                <a:cs typeface="Times New Roman"/>
                <a:sym typeface="Times New Roman"/>
              </a:rPr>
              <a:t>Pasteurizado: </a:t>
            </a:r>
            <a:r>
              <a:rPr lang="es-ES" dirty="0">
                <a:latin typeface="Times New Roman"/>
                <a:ea typeface="Times New Roman"/>
                <a:cs typeface="Times New Roman"/>
                <a:sym typeface="Times New Roman"/>
              </a:rPr>
              <a:t>En este proceso calentamos el suero para posteriormente adicionarle vinagre, agua, albumina de huevo y gelatinizante, con el fin de destruir los microorganismos sin alterar la composición del lactosuero.</a:t>
            </a:r>
          </a:p>
          <a:p>
            <a:pPr marL="425450" lvl="0" indent="-285750" algn="l" rtl="0"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lang="es-ES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25450" lvl="0" indent="-285750" algn="l" rtl="0"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r>
              <a:rPr lang="es-ES" b="1" dirty="0">
                <a:latin typeface="Times New Roman"/>
                <a:ea typeface="Times New Roman"/>
                <a:cs typeface="Times New Roman"/>
                <a:sym typeface="Times New Roman"/>
              </a:rPr>
              <a:t>Sedimentación: </a:t>
            </a:r>
            <a:r>
              <a:rPr lang="es-ES" dirty="0">
                <a:latin typeface="Times New Roman"/>
                <a:ea typeface="Times New Roman"/>
                <a:cs typeface="Times New Roman"/>
                <a:sym typeface="Times New Roman"/>
              </a:rPr>
              <a:t>Se produce un enfriamiento por medio de una inyección de agua fía, provocando que el requesón antes generado se sedimente, permitiendo la separación del lactosuero.</a:t>
            </a:r>
          </a:p>
          <a:p>
            <a:pPr marL="425450" lvl="0" indent="-285750" algn="l" rtl="0"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lang="es-ES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25450" lvl="0" indent="-285750" algn="l" rtl="0"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r>
              <a:rPr lang="es-ES" b="1" dirty="0" err="1">
                <a:latin typeface="Times New Roman"/>
                <a:ea typeface="Times New Roman"/>
                <a:cs typeface="Times New Roman"/>
                <a:sym typeface="Times New Roman"/>
              </a:rPr>
              <a:t>Clarficación</a:t>
            </a:r>
            <a:r>
              <a:rPr lang="es-ES" b="1" dirty="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s-ES" dirty="0">
                <a:latin typeface="Times New Roman"/>
                <a:ea typeface="Times New Roman"/>
                <a:cs typeface="Times New Roman"/>
                <a:sym typeface="Times New Roman"/>
              </a:rPr>
              <a:t>Este proceso consiste en clarificar el lactosuero para su </a:t>
            </a:r>
            <a:r>
              <a:rPr lang="es-ES">
                <a:latin typeface="Times New Roman"/>
                <a:ea typeface="Times New Roman"/>
                <a:cs typeface="Times New Roman"/>
                <a:sym typeface="Times New Roman"/>
              </a:rPr>
              <a:t>mejor manejo.</a:t>
            </a:r>
            <a:endParaRPr lang="es-ES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25450" lvl="0" indent="-285750" algn="l" rtl="0"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r>
              <a:rPr lang="es-ES" b="1" dirty="0">
                <a:latin typeface="Times New Roman"/>
                <a:ea typeface="Times New Roman"/>
                <a:cs typeface="Times New Roman"/>
                <a:sym typeface="Times New Roman"/>
              </a:rPr>
              <a:t>Ultrafiltrado y </a:t>
            </a:r>
            <a:r>
              <a:rPr lang="es-ES" b="1" dirty="0" err="1">
                <a:latin typeface="Times New Roman"/>
                <a:ea typeface="Times New Roman"/>
                <a:cs typeface="Times New Roman"/>
                <a:sym typeface="Times New Roman"/>
              </a:rPr>
              <a:t>díafiltrado</a:t>
            </a:r>
            <a:r>
              <a:rPr lang="es-ES" b="1" dirty="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s-ES" dirty="0">
                <a:latin typeface="Times New Roman"/>
                <a:ea typeface="Times New Roman"/>
                <a:cs typeface="Times New Roman"/>
                <a:sym typeface="Times New Roman"/>
              </a:rPr>
              <a:t>se realiza para obtener el permeado utilizado para conseguir el producto de PHB final mediante un sistema de flujo tangencial</a:t>
            </a:r>
          </a:p>
          <a:p>
            <a:pPr marL="139700" lvl="0" algn="l" rtl="0">
              <a:spcBef>
                <a:spcPts val="0"/>
              </a:spcBef>
              <a:spcAft>
                <a:spcPts val="0"/>
              </a:spcAft>
              <a:buSzPts val="1400"/>
            </a:pPr>
            <a:endParaRPr lang="es-ES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17159151"/>
      </p:ext>
    </p:extLst>
  </p:cSld>
  <p:clrMapOvr>
    <a:masterClrMapping/>
  </p:clrMapOvr>
</p:sld>
</file>

<file path=ppt/theme/theme1.xml><?xml version="1.0" encoding="utf-8"?>
<a:theme xmlns:a="http://schemas.openxmlformats.org/drawingml/2006/main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551</Words>
  <Application>Microsoft Office PowerPoint</Application>
  <PresentationFormat>Presentación en pantalla (16:9)</PresentationFormat>
  <Paragraphs>32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Source Code Pro</vt:lpstr>
      <vt:lpstr>Oswald</vt:lpstr>
      <vt:lpstr>Arial</vt:lpstr>
      <vt:lpstr>Times New Roman</vt:lpstr>
      <vt:lpstr>Modern Writer</vt:lpstr>
      <vt:lpstr>“Bioplástico Láctico”</vt:lpstr>
      <vt:lpstr>PROBLEMÁTICA</vt:lpstr>
      <vt:lpstr>Causas de elección del tema</vt:lpstr>
      <vt:lpstr>Conceptos básicos</vt:lpstr>
      <vt:lpstr>Proceso de elaboración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“Bioplástico Láctico”</dc:title>
  <cp:lastModifiedBy>Rober Castillo</cp:lastModifiedBy>
  <cp:revision>10</cp:revision>
  <dcterms:modified xsi:type="dcterms:W3CDTF">2020-04-20T21:54:33Z</dcterms:modified>
</cp:coreProperties>
</file>